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4"/>
    <p:sldMasterId id="2147483653" r:id="rId5"/>
    <p:sldMasterId id="2147483651" r:id="rId6"/>
    <p:sldMasterId id="2147483663" r:id="rId7"/>
    <p:sldMasterId id="2147483665" r:id="rId8"/>
  </p:sldMasterIdLst>
  <p:notesMasterIdLst>
    <p:notesMasterId r:id="rId17"/>
  </p:notesMasterIdLst>
  <p:handoutMasterIdLst>
    <p:handoutMasterId r:id="rId18"/>
  </p:handoutMasterIdLst>
  <p:sldIdLst>
    <p:sldId id="257" r:id="rId9"/>
    <p:sldId id="271" r:id="rId10"/>
    <p:sldId id="263" r:id="rId11"/>
    <p:sldId id="268" r:id="rId12"/>
    <p:sldId id="276" r:id="rId13"/>
    <p:sldId id="259" r:id="rId14"/>
    <p:sldId id="274" r:id="rId15"/>
    <p:sldId id="273" r:id="rId16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001A"/>
    <a:srgbClr val="7C0423"/>
    <a:srgbClr val="65051A"/>
    <a:srgbClr val="5B05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1" d="100"/>
          <a:sy n="4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BE6B47C-B550-4E2F-B583-A124E21CAC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DD4FDD-A08B-4A3B-8FD7-EB8346A371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FC568E8-3286-4ED0-AD99-FF38EC803A28}" type="datetimeFigureOut">
              <a:rPr lang="en-US" altLang="en-US"/>
              <a:pPr>
                <a:defRPr/>
              </a:pPr>
              <a:t>9/8/2022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377689-4E1E-4B01-A167-261125BFBD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42319B-4D47-46A3-8228-0EE3298380A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55500BC-D295-40D5-8F29-A562FF8C20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BB3374F-1769-4F8B-AB73-9A1E9D3206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661A9A-DACC-4517-877A-CEC14FBD579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0D4FFCF-493F-44B0-84EC-EE9915D9B945}" type="datetimeFigureOut">
              <a:rPr lang="en-US" altLang="en-US"/>
              <a:pPr>
                <a:defRPr/>
              </a:pPr>
              <a:t>9/8/2022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B8EE117-662D-4885-BB51-750EE73E40F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79EBC74-EA09-43B5-8ED6-6D59E38DBA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885C84-38EC-41FC-9C0F-B24214C45B2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B31880-49AE-4D56-A8B9-B5FB42FE22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DE7A9B1-F28A-4354-8AB9-85044D77C87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B3A221DA-DC0B-441D-BC7D-7F59189F2E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FB9F8EB8-3437-4519-9FB2-BDA2252FE1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Image retrieved from http://en.wikipedia.org/wiki/File:Mansa_Musa.jpg</a:t>
            </a: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664E8C8F-31BF-4DF9-8FAD-79B365B5AF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4CF1EBF-8B34-4CA3-B508-80399DCEB3A2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81BCF163-12CB-451C-B6BF-CD07F01DD9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D8445BD-870A-4668-9449-AA6E1137F9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Image retrieved from http://www.metmuseum.org/toah/hd/gold/hd_gold.htm</a:t>
            </a: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BD906625-BF18-4CC8-BD48-30AFFECE74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411F07A-2022-4A34-AC90-4B1EB096BE07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159C4AB5-190D-468C-AD6D-62138239EC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C1BBB825-7599-406B-9987-CF85CF41B01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Image retrieved from http://www.contemporarybalears.com/balears/index.php?section=gallery&amp;cid=1&amp;pId=18</a:t>
            </a: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A837E1BB-5E62-48A8-B98D-90D6B0D0F2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1275AC0-173A-490F-A73C-3B1790AAB5C3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5E6791DA-88BD-45C3-AED6-BECD2FD8DE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A7FC321A-EB5D-4EAC-98DA-1A865DBF0A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Image retrieved from http://www.loc.gov/pictures/item/2010648388/</a:t>
            </a: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E496BD37-2C08-4FE1-B838-9234EE5DF1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3180B21-1FDF-414A-9E2A-D45B218B3AE3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676EE0BE-C12E-468A-9D96-8AFF5BBA1B4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BCD8BA4E-C5D8-4154-9DDE-93DF6594AB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Image retrieved from http://en.wikipedia.org/wiki/File:Europe_Mediterranean_Catalan_Atlas.jpeg</a:t>
            </a: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58198064-0205-43F4-BBF7-109E5F23B9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C47B173-05C4-4426-91DB-3D36FCA18527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52749F96-5E04-425D-AB9E-0B32E6A416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95196C07-BA8C-4B17-B23B-5BB19D667F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Image retrieved from http://www.loc.gov/rr/amed/guide/afr-encounters.html</a:t>
            </a: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30B76969-30AF-4AA3-B3DE-2FB8BDCB4A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B2D7E2C-1EEE-44DC-A9B9-7F7793145B16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B85AFA2-492F-4770-915C-4E6634159A0B}"/>
              </a:ext>
            </a:extLst>
          </p:cNvPr>
          <p:cNvCxnSpPr/>
          <p:nvPr userDrawn="1"/>
        </p:nvCxnSpPr>
        <p:spPr>
          <a:xfrm>
            <a:off x="993775" y="4205288"/>
            <a:ext cx="6921500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904240" y="3436620"/>
            <a:ext cx="6502400" cy="768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904240" y="4255770"/>
            <a:ext cx="6502400" cy="5397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916940" y="4814570"/>
            <a:ext cx="6502400" cy="7175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097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4478131-01AF-4AD7-A362-31E7C067CB98}"/>
              </a:ext>
            </a:extLst>
          </p:cNvPr>
          <p:cNvCxnSpPr/>
          <p:nvPr userDrawn="1"/>
        </p:nvCxnSpPr>
        <p:spPr>
          <a:xfrm>
            <a:off x="765175" y="1308100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Box 56">
            <a:extLst>
              <a:ext uri="{FF2B5EF4-FFF2-40B4-BE49-F238E27FC236}">
                <a16:creationId xmlns:a16="http://schemas.microsoft.com/office/drawing/2014/main" id="{AB1EEAE3-2A7B-413C-A14F-2669895034B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67638" y="6137275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0D8CB567-0BE7-4ECF-975A-5E615087826E}" type="slidenum">
              <a:rPr lang="en-US" altLang="en-US" sz="1200">
                <a:solidFill>
                  <a:srgbClr val="000000"/>
                </a:solidFill>
                <a:latin typeface="Lucida Sans" panose="020B0602030504020204" pitchFamily="34" charset="0"/>
              </a:rPr>
              <a:pPr algn="r" eaLnBrk="1" hangingPunct="1"/>
              <a:t>‹#›</a:t>
            </a:fld>
            <a:endParaRPr lang="en-US" altLang="en-US" sz="240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0" y="554038"/>
            <a:ext cx="7658100" cy="5635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940" y="1638302"/>
            <a:ext cx="6629400" cy="4013200"/>
          </a:xfrm>
          <a:prstGeom prst="rect">
            <a:avLst/>
          </a:prstGeom>
        </p:spPr>
        <p:txBody>
          <a:bodyPr/>
          <a:lstStyle>
            <a:lvl1pPr>
              <a:buClr>
                <a:srgbClr val="7C0423"/>
              </a:buClr>
              <a:defRPr sz="3200">
                <a:latin typeface="Helvetica"/>
                <a:cs typeface="Helvetica"/>
              </a:defRPr>
            </a:lvl1pPr>
            <a:lvl2pPr>
              <a:buClr>
                <a:srgbClr val="7C0423"/>
              </a:buClr>
              <a:defRPr>
                <a:latin typeface="Helvetica"/>
                <a:cs typeface="Helvetica"/>
              </a:defRPr>
            </a:lvl2pPr>
            <a:lvl3pPr>
              <a:buClr>
                <a:srgbClr val="7C0423"/>
              </a:buClr>
              <a:defRPr>
                <a:latin typeface="Helvetica"/>
                <a:cs typeface="Helvetica"/>
              </a:defRPr>
            </a:lvl3pPr>
            <a:lvl4pPr>
              <a:buClr>
                <a:srgbClr val="7C0423"/>
              </a:buClr>
              <a:defRPr>
                <a:latin typeface="Helvetica"/>
                <a:cs typeface="Helvetica"/>
              </a:defRPr>
            </a:lvl4pPr>
            <a:lvl5pPr>
              <a:buClr>
                <a:srgbClr val="7C0423"/>
              </a:buCl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8741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6">
            <a:extLst>
              <a:ext uri="{FF2B5EF4-FFF2-40B4-BE49-F238E27FC236}">
                <a16:creationId xmlns:a16="http://schemas.microsoft.com/office/drawing/2014/main" id="{DDDDAB9E-5E9C-4C37-9231-AC082CB864B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67638" y="6137275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08A5C1EC-919F-4BAC-9879-980550EC6F10}" type="slidenum">
              <a:rPr lang="en-US" altLang="en-US" sz="1200">
                <a:solidFill>
                  <a:srgbClr val="000000"/>
                </a:solidFill>
                <a:latin typeface="Lucida Sans" panose="020B0602030504020204" pitchFamily="34" charset="0"/>
              </a:rPr>
              <a:pPr algn="r" eaLnBrk="1" hangingPunct="1"/>
              <a:t>‹#›</a:t>
            </a:fld>
            <a:endParaRPr lang="en-US" altLang="en-US" sz="240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F71F600-DDB0-42B8-B814-A847D03FB22F}"/>
              </a:ext>
            </a:extLst>
          </p:cNvPr>
          <p:cNvCxnSpPr/>
          <p:nvPr userDrawn="1"/>
        </p:nvCxnSpPr>
        <p:spPr>
          <a:xfrm>
            <a:off x="765175" y="1846263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1040" y="539285"/>
            <a:ext cx="7658100" cy="12620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6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24243" y="3475843"/>
            <a:ext cx="7061200" cy="7096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4000" b="1" baseline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2578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92163" y="3475843"/>
            <a:ext cx="7061200" cy="7096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4000" b="1" baseline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1652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056640" y="4312920"/>
            <a:ext cx="6502400" cy="768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00" b="1" baseline="0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9428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LH_Title_v2.jpg">
            <a:extLst>
              <a:ext uri="{FF2B5EF4-FFF2-40B4-BE49-F238E27FC236}">
                <a16:creationId xmlns:a16="http://schemas.microsoft.com/office/drawing/2014/main" id="{68F26FCE-5A69-4CFC-8F1D-196C62FB8A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RLH_Standard_v2.jpg">
            <a:extLst>
              <a:ext uri="{FF2B5EF4-FFF2-40B4-BE49-F238E27FC236}">
                <a16:creationId xmlns:a16="http://schemas.microsoft.com/office/drawing/2014/main" id="{7BE4BAF6-8DE9-4D6A-B70A-F0E550017D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900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RLH_Transition2.jpg">
            <a:extLst>
              <a:ext uri="{FF2B5EF4-FFF2-40B4-BE49-F238E27FC236}">
                <a16:creationId xmlns:a16="http://schemas.microsoft.com/office/drawing/2014/main" id="{698F14F6-CCE3-4F3C-86EB-4C735956E0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900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RLH_transition.png">
            <a:extLst>
              <a:ext uri="{FF2B5EF4-FFF2-40B4-BE49-F238E27FC236}">
                <a16:creationId xmlns:a16="http://schemas.microsoft.com/office/drawing/2014/main" id="{5109DDF1-AA4D-45EF-B029-E5B09AEB2C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RLH_Title_v2.jpg">
            <a:extLst>
              <a:ext uri="{FF2B5EF4-FFF2-40B4-BE49-F238E27FC236}">
                <a16:creationId xmlns:a16="http://schemas.microsoft.com/office/drawing/2014/main" id="{D60A5E95-81B4-46C9-BFFF-0C2B6371CC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Placeholder 9">
            <a:extLst>
              <a:ext uri="{FF2B5EF4-FFF2-40B4-BE49-F238E27FC236}">
                <a16:creationId xmlns:a16="http://schemas.microsoft.com/office/drawing/2014/main" id="{C1BEB06B-CE49-4F74-8957-09264F7274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904875" y="3362325"/>
            <a:ext cx="6502400" cy="768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5000">
                <a:latin typeface="Helvetica" panose="020B0604020202020204" pitchFamily="34" charset="0"/>
                <a:cs typeface="Helvetica" panose="020B0604020202020204" pitchFamily="34" charset="0"/>
              </a:rPr>
              <a:t>Mansa Musa</a:t>
            </a:r>
          </a:p>
        </p:txBody>
      </p:sp>
      <p:sp>
        <p:nvSpPr>
          <p:cNvPr id="11267" name="Text Placeholder 9">
            <a:extLst>
              <a:ext uri="{FF2B5EF4-FFF2-40B4-BE49-F238E27FC236}">
                <a16:creationId xmlns:a16="http://schemas.microsoft.com/office/drawing/2014/main" id="{98EFB5DD-E83C-4249-BDBD-8E2F7BA1A3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919163" y="4203700"/>
            <a:ext cx="3548062" cy="801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600">
                <a:latin typeface="Helvetica" panose="020B0604020202020204" pitchFamily="34" charset="0"/>
                <a:cs typeface="Helvetica" panose="020B0604020202020204" pitchFamily="34" charset="0"/>
              </a:rPr>
              <a:t>1280-1337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3B90006F-BB6D-488D-8A58-D4C4CF612D4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01675" y="554038"/>
            <a:ext cx="7658100" cy="563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latin typeface="Helvetica" panose="020B0604020202020204" pitchFamily="34" charset="0"/>
                <a:cs typeface="Helvetica" panose="020B0604020202020204" pitchFamily="34" charset="0"/>
              </a:rPr>
              <a:t>Mansa Musa (1280-1337)</a:t>
            </a:r>
          </a:p>
        </p:txBody>
      </p:sp>
      <p:sp>
        <p:nvSpPr>
          <p:cNvPr id="12291" name="TextBox 4">
            <a:extLst>
              <a:ext uri="{FF2B5EF4-FFF2-40B4-BE49-F238E27FC236}">
                <a16:creationId xmlns:a16="http://schemas.microsoft.com/office/drawing/2014/main" id="{63958EF9-6CD3-4591-B97C-18F571E05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600" y="5394325"/>
            <a:ext cx="225869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 </a:t>
            </a:r>
          </a:p>
          <a:p>
            <a:pPr eaLnBrk="1" hangingPunct="1"/>
            <a:endParaRPr lang="en-US" altLang="en-US"/>
          </a:p>
        </p:txBody>
      </p:sp>
      <p:pic>
        <p:nvPicPr>
          <p:cNvPr id="8" name="Picture 7" descr="Screen Shot 2014-04-01 at 2.08.04 PM.png">
            <a:extLst>
              <a:ext uri="{FF2B5EF4-FFF2-40B4-BE49-F238E27FC236}">
                <a16:creationId xmlns:a16="http://schemas.microsoft.com/office/drawing/2014/main" id="{7138C37B-E7B7-419E-A38D-57B50AD3A2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70" y="1390723"/>
            <a:ext cx="7165187" cy="51983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52A68369-9659-4A8C-95AD-C2A6E3A2CD8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01675" y="554038"/>
            <a:ext cx="7658100" cy="563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latin typeface="Helvetica" panose="020B0604020202020204" pitchFamily="34" charset="0"/>
                <a:cs typeface="Helvetica" panose="020B0604020202020204" pitchFamily="34" charset="0"/>
              </a:rPr>
              <a:t>Mali Empire, 1350</a:t>
            </a:r>
          </a:p>
        </p:txBody>
      </p:sp>
      <p:sp>
        <p:nvSpPr>
          <p:cNvPr id="14339" name="TextBox 4">
            <a:extLst>
              <a:ext uri="{FF2B5EF4-FFF2-40B4-BE49-F238E27FC236}">
                <a16:creationId xmlns:a16="http://schemas.microsoft.com/office/drawing/2014/main" id="{22A53DD2-0AB2-4FC0-BCBE-59B072FA2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425" y="5394325"/>
            <a:ext cx="225869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 </a:t>
            </a:r>
          </a:p>
          <a:p>
            <a:pPr eaLnBrk="1" hangingPunct="1"/>
            <a:endParaRPr lang="en-US" altLang="en-US"/>
          </a:p>
        </p:txBody>
      </p:sp>
      <p:pic>
        <p:nvPicPr>
          <p:cNvPr id="8" name="Picture 7" descr="Screen Shot 2014-04-01 at 1.56.56 PM.png">
            <a:extLst>
              <a:ext uri="{FF2B5EF4-FFF2-40B4-BE49-F238E27FC236}">
                <a16:creationId xmlns:a16="http://schemas.microsoft.com/office/drawing/2014/main" id="{3C096F33-8C75-4C30-A360-58823E71E4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02" y="1425984"/>
            <a:ext cx="7058139" cy="5133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4">
            <a:extLst>
              <a:ext uri="{FF2B5EF4-FFF2-40B4-BE49-F238E27FC236}">
                <a16:creationId xmlns:a16="http://schemas.microsoft.com/office/drawing/2014/main" id="{19DD4E9C-63CB-4C2E-B2E0-DE711CF4A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600" y="5394325"/>
            <a:ext cx="225869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 </a:t>
            </a:r>
          </a:p>
          <a:p>
            <a:pPr eaLnBrk="1" hangingPunct="1"/>
            <a:endParaRPr lang="en-US" altLang="en-US"/>
          </a:p>
        </p:txBody>
      </p:sp>
      <p:sp>
        <p:nvSpPr>
          <p:cNvPr id="16387" name="TextBox 2">
            <a:extLst>
              <a:ext uri="{FF2B5EF4-FFF2-40B4-BE49-F238E27FC236}">
                <a16:creationId xmlns:a16="http://schemas.microsoft.com/office/drawing/2014/main" id="{253F8A61-D347-4991-B198-8FCD60D05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0075" y="22764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C5B4AB-FF7B-42C1-868F-1EBE8DBC7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9059" y="1384181"/>
            <a:ext cx="3542020" cy="52198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389" name="Title 1">
            <a:extLst>
              <a:ext uri="{FF2B5EF4-FFF2-40B4-BE49-F238E27FC236}">
                <a16:creationId xmlns:a16="http://schemas.microsoft.com/office/drawing/2014/main" id="{CE8D5245-65D2-4D55-85AE-E2236DCE6A0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01675" y="554038"/>
            <a:ext cx="7658100" cy="563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latin typeface="Helvetica" panose="020B0604020202020204" pitchFamily="34" charset="0"/>
                <a:cs typeface="Helvetica" panose="020B0604020202020204" pitchFamily="34" charset="0"/>
              </a:rPr>
              <a:t>Mansa Musa’s Wealth</a:t>
            </a: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2">
            <a:extLst>
              <a:ext uri="{FF2B5EF4-FFF2-40B4-BE49-F238E27FC236}">
                <a16:creationId xmlns:a16="http://schemas.microsoft.com/office/drawing/2014/main" id="{36D83B8D-9C63-4B6E-9A3A-E8502629849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01675" y="554038"/>
            <a:ext cx="7658100" cy="563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latin typeface="Helvetica" panose="020B0604020202020204" pitchFamily="34" charset="0"/>
                <a:cs typeface="Helvetica" panose="020B0604020202020204" pitchFamily="34" charset="0"/>
              </a:rPr>
              <a:t>Mansa Musa’s Reign</a:t>
            </a:r>
          </a:p>
        </p:txBody>
      </p:sp>
      <p:sp>
        <p:nvSpPr>
          <p:cNvPr id="18435" name="TextBox 13">
            <a:extLst>
              <a:ext uri="{FF2B5EF4-FFF2-40B4-BE49-F238E27FC236}">
                <a16:creationId xmlns:a16="http://schemas.microsoft.com/office/drawing/2014/main" id="{A7B984BA-AAEC-47DA-8174-D04766810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613" y="6283325"/>
            <a:ext cx="7269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i="1">
                <a:latin typeface="Helvetica" panose="020B0604020202020204" pitchFamily="34" charset="0"/>
              </a:rPr>
              <a:t>Sankore Mosque, Timbuktu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899135-AA97-434B-9744-5F177B0F8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549" y="1409700"/>
            <a:ext cx="7268808" cy="48194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Placeholder 3">
            <a:extLst>
              <a:ext uri="{FF2B5EF4-FFF2-40B4-BE49-F238E27FC236}">
                <a16:creationId xmlns:a16="http://schemas.microsoft.com/office/drawing/2014/main" id="{E3B0DB22-696E-4636-BE59-D8BDB78948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1076325" y="2379663"/>
            <a:ext cx="7061200" cy="1320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0" i="1">
                <a:latin typeface="Helvetica" panose="020B0604020202020204" pitchFamily="34" charset="0"/>
                <a:cs typeface="Helvetica" panose="020B0604020202020204" pitchFamily="34" charset="0"/>
              </a:rPr>
              <a:t>Was Mansa Musa the richest person ever?</a:t>
            </a:r>
          </a:p>
        </p:txBody>
      </p:sp>
      <p:sp>
        <p:nvSpPr>
          <p:cNvPr id="20483" name="Text Placeholder 3">
            <a:extLst>
              <a:ext uri="{FF2B5EF4-FFF2-40B4-BE49-F238E27FC236}">
                <a16:creationId xmlns:a16="http://schemas.microsoft.com/office/drawing/2014/main" id="{08E2D148-8F88-4AF8-9A11-2458DB7FF01B}"/>
              </a:ext>
            </a:extLst>
          </p:cNvPr>
          <p:cNvSpPr txBox="1">
            <a:spLocks/>
          </p:cNvSpPr>
          <p:nvPr/>
        </p:nvSpPr>
        <p:spPr bwMode="auto">
          <a:xfrm>
            <a:off x="1076325" y="1366838"/>
            <a:ext cx="7061200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4000" b="1">
                <a:solidFill>
                  <a:schemeClr val="bg1"/>
                </a:solidFill>
                <a:latin typeface="Helvetica" panose="020B0604020202020204" pitchFamily="34" charset="0"/>
              </a:rPr>
              <a:t>Central Historical Question</a:t>
            </a: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BB74C428-D95A-410F-8C5B-ECB2CA6745B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85750" y="630238"/>
            <a:ext cx="8442325" cy="563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z="3400">
                <a:latin typeface="Helvetica" panose="020B0604020202020204" pitchFamily="34" charset="0"/>
                <a:cs typeface="Helvetica" panose="020B0604020202020204" pitchFamily="34" charset="0"/>
              </a:rPr>
              <a:t>Document B: The Catalan Atlas, 1375</a:t>
            </a:r>
          </a:p>
        </p:txBody>
      </p:sp>
      <p:sp>
        <p:nvSpPr>
          <p:cNvPr id="21507" name="TextBox 4">
            <a:extLst>
              <a:ext uri="{FF2B5EF4-FFF2-40B4-BE49-F238E27FC236}">
                <a16:creationId xmlns:a16="http://schemas.microsoft.com/office/drawing/2014/main" id="{7366AE0A-C309-437B-862C-EE1FD521C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600" y="5394325"/>
            <a:ext cx="225869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 </a:t>
            </a:r>
          </a:p>
          <a:p>
            <a:pPr eaLnBrk="1" hangingPunct="1"/>
            <a:endParaRPr lang="en-US" altLang="en-US"/>
          </a:p>
        </p:txBody>
      </p:sp>
      <p:sp>
        <p:nvSpPr>
          <p:cNvPr id="21508" name="TextBox 2">
            <a:extLst>
              <a:ext uri="{FF2B5EF4-FFF2-40B4-BE49-F238E27FC236}">
                <a16:creationId xmlns:a16="http://schemas.microsoft.com/office/drawing/2014/main" id="{50867771-E15B-46CA-AFBB-3A53ACD45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0075" y="22764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6" name="Picture 5" descr="Screen Shot 2014-04-01 at 2.11.03 PM.png">
            <a:extLst>
              <a:ext uri="{FF2B5EF4-FFF2-40B4-BE49-F238E27FC236}">
                <a16:creationId xmlns:a16="http://schemas.microsoft.com/office/drawing/2014/main" id="{096C8112-8073-4826-80CD-F26F14F98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" y="1449295"/>
            <a:ext cx="8473440" cy="49863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BB1A232D-07BE-4FAD-90B0-AFC5B98D414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55638" y="554038"/>
            <a:ext cx="7658100" cy="563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z="4400">
                <a:latin typeface="Helvetica" panose="020B0604020202020204" pitchFamily="34" charset="0"/>
                <a:cs typeface="Helvetica" panose="020B0604020202020204" pitchFamily="34" charset="0"/>
              </a:rPr>
              <a:t>The Catalan Atlas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2C0198-A83F-4E6E-94CE-414B31B49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745" y="1405556"/>
            <a:ext cx="7412020" cy="41494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556" name="TextBox 4">
            <a:extLst>
              <a:ext uri="{FF2B5EF4-FFF2-40B4-BE49-F238E27FC236}">
                <a16:creationId xmlns:a16="http://schemas.microsoft.com/office/drawing/2014/main" id="{436C48ED-9477-4C03-AA96-F2B5C3691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100" y="5621338"/>
            <a:ext cx="71564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/>
              <a:t>“This Black lord is called Musa Mali, Lord of the Black people of Mali. </a:t>
            </a:r>
          </a:p>
          <a:p>
            <a:pPr algn="ctr" eaLnBrk="1" hangingPunct="1"/>
            <a:r>
              <a:rPr lang="en-US" altLang="en-US"/>
              <a:t>So abundant is the gold which is found in his country that he is the </a:t>
            </a:r>
          </a:p>
          <a:p>
            <a:pPr algn="ctr" eaLnBrk="1" hangingPunct="1"/>
            <a:r>
              <a:rPr lang="en-US" altLang="en-US"/>
              <a:t>richest and most noble king in all the land.”—</a:t>
            </a:r>
            <a:r>
              <a:rPr lang="en-US" altLang="en-US" i="1"/>
              <a:t>Catalan Atlas inscription</a:t>
            </a:r>
            <a:endParaRPr lang="en-US" altLang="en-US"/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asic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ransition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ransition Slide #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End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85FBADEEEC3B439533F1160ABC9BFD" ma:contentTypeVersion="9" ma:contentTypeDescription="Create a new document." ma:contentTypeScope="" ma:versionID="99c287578a57f94642cd1ed78d18124d">
  <xsd:schema xmlns:xsd="http://www.w3.org/2001/XMLSchema" xmlns:xs="http://www.w3.org/2001/XMLSchema" xmlns:p="http://schemas.microsoft.com/office/2006/metadata/properties" xmlns:ns2="f42cc734-8fa8-43a6-847b-d507c1f26fd0" xmlns:ns3="d9f4bf3e-7032-4436-8cdb-68d43d994a1f" targetNamespace="http://schemas.microsoft.com/office/2006/metadata/properties" ma:root="true" ma:fieldsID="f9c69e31716212fa2f7506c6ad5bd01f" ns2:_="" ns3:_="">
    <xsd:import namespace="f42cc734-8fa8-43a6-847b-d507c1f26fd0"/>
    <xsd:import namespace="d9f4bf3e-7032-4436-8cdb-68d43d994a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2cc734-8fa8-43a6-847b-d507c1f26f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f4bf3e-7032-4436-8cdb-68d43d994a1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60F589B-E262-422C-B6B4-4CD5074D5C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53C2805-41AF-4EFC-845E-40CF52AD5F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2cc734-8fa8-43a6-847b-d507c1f26fd0"/>
    <ds:schemaRef ds:uri="d9f4bf3e-7032-4436-8cdb-68d43d994a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01F725C-6BA8-418A-A69D-CD5C7B61F2F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1026</TotalTime>
  <Words>136</Words>
  <Application>Microsoft Office PowerPoint</Application>
  <PresentationFormat>On-screen Show (4:3)</PresentationFormat>
  <Paragraphs>30</Paragraphs>
  <Slides>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Title Slide</vt:lpstr>
      <vt:lpstr>Basic Slide</vt:lpstr>
      <vt:lpstr>Transition Slide</vt:lpstr>
      <vt:lpstr>Transition Slide #2</vt:lpstr>
      <vt:lpstr>End Slide</vt:lpstr>
      <vt:lpstr>PowerPoint Presentation</vt:lpstr>
      <vt:lpstr>Mansa Musa (1280-1337)</vt:lpstr>
      <vt:lpstr>Mali Empire, 1350</vt:lpstr>
      <vt:lpstr>Mansa Musa’s Wealth</vt:lpstr>
      <vt:lpstr>Mansa Musa’s Reign</vt:lpstr>
      <vt:lpstr>PowerPoint Presentation</vt:lpstr>
      <vt:lpstr>Document B: The Catalan Atlas, 1375</vt:lpstr>
      <vt:lpstr>The Catalan Atlas</vt:lpstr>
    </vt:vector>
  </TitlesOfParts>
  <Company>CRESST/CSE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cse ucla</dc:creator>
  <cp:lastModifiedBy>Giansiracusa, Jennifer</cp:lastModifiedBy>
  <cp:revision>85</cp:revision>
  <dcterms:created xsi:type="dcterms:W3CDTF">2014-04-01T22:15:41Z</dcterms:created>
  <dcterms:modified xsi:type="dcterms:W3CDTF">2022-09-08T11:27:35Z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0x0101002985FBADEEEC3B439533F1160ABC9BFD</vt:lpwstr>
  </property>
</Properties>
</file>